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9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1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80C4F9-5EE7-47B7-B965-368EB53A4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7700" y="1181099"/>
            <a:ext cx="6864724" cy="3581399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4A1F1-374F-4FC8-89F7-83065EA4F5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6864724" cy="868374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B5CB5F-AE9B-4C02-B16F-C462CAFC1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4B1CC-830B-4695-B174-D9E9100A8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CD43F-E516-4123-A6D8-DB72C3CC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35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08C0AF-44D0-4830-AF13-49B8522BE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1B4D8C-6045-47B3-9A0C-F2215A904C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9A9F1-F398-416A-A8C0-0A36D838D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7F801-C9FB-4A34-8386-BA9FBACCB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E05176-F6E9-4997-8355-74F2A4560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76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BEBC807-13E1-4F3F-83FA-FD9BD24F3B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986520" y="647699"/>
            <a:ext cx="2291080" cy="52959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7E2EAA-155E-482E-A2B8-547653B253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52371" y="647699"/>
            <a:ext cx="8120789" cy="52959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4A4BDC-BDD0-417D-AF7C-516EE556D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F663EC-23F9-4202-80F3-F8E550884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C8402D-7367-485B-AEA6-5AB2B8209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161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FF197-4D72-4945-8068-57D52018E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C81FA8-039D-4BAF-8AAB-7B6616AFEE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27357F-46A1-493A-A5E4-1D7FAE5B99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7277BC-26F9-4B14-A2DC-C7575C5A6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BC3FF-EE25-45FB-A7A8-AAA522F70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030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596BE-9AF9-4E97-9204-5B672D797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362200"/>
            <a:ext cx="7696200" cy="2400300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EDF98A-E8AE-4443-9A8C-CB35DEB2C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81200" y="5067300"/>
            <a:ext cx="7696200" cy="8763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7114B-35CB-40C5-BCC8-C5039524F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AA324-982E-42C4-8002-5F236877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01596-9353-4C1A-972E-6522F2B42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70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BF0BC9-7469-437A-B92B-0A2627E4B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7D887-595C-4649-AF8E-E78307000D4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1825625"/>
            <a:ext cx="49911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FE29C-ED37-4DD9-949F-002434261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48400" y="1825625"/>
            <a:ext cx="5029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F6AA34-8CC0-4E5B-8396-0AC756331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DF7398-73FE-4D27-AFF9-91BEBFED3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700880-10EE-4115-8BBB-13DDF270DB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255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F3C9B-D20D-43FA-BA18-D50F86A91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699"/>
            <a:ext cx="10625229" cy="11506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D52F00A-F4EE-40FC-9325-373840422D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863" y="1879599"/>
            <a:ext cx="5157787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75DD90-A306-4A8B-A54C-8033B7F7F0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5863" y="2560955"/>
            <a:ext cx="5157787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40E0AA-F8F8-4862-B27B-50FAF2F34D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94412" y="1879599"/>
            <a:ext cx="5183188" cy="675641"/>
          </a:xfrm>
        </p:spPr>
        <p:txBody>
          <a:bodyPr anchor="b">
            <a:noAutofit/>
          </a:bodyPr>
          <a:lstStyle>
            <a:lvl1pPr marL="0" indent="0">
              <a:buNone/>
              <a:defRPr sz="18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FEBDD6-EDA1-4CE7-9DDC-9D977E12DD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094412" y="2560955"/>
            <a:ext cx="5183188" cy="36493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0044487-D350-4434-A5C7-A96942FFC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89DC43-E591-42BF-82EE-E4887E4BC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8CD421-2D00-41DD-A393-4739E389D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220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39A8B-0FAF-431C-9657-9003FA0373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BBA2A1-331D-40F8-867B-CE15011360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995C1-5121-47B6-AC6D-F60C0FF6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DBE022-9B54-431C-80D5-5D8F2AFCB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847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15B6E5-6347-41F6-85FC-3BF3652D1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6A93F6-45F8-4453-B5DC-B2F3D5D0B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E364E1-213B-4AF0-80D7-8101EFD5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310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90B5D-E76D-4797-AD77-15625D675F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744D8D-C9CF-43B2-905D-2368B17A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0188" y="914400"/>
            <a:ext cx="5737412" cy="50291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B4BF0C-D14C-46D7-ACDD-1885DDD883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79"/>
            <a:ext cx="4119654" cy="32461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D7D8D-72E7-4ABD-BB87-80BB490031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9C1CE-C8CE-4364-A021-ADC2D6472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E6FA33-09EF-495A-853E-63750CA37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9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F023E-952E-40DF-A101-74D22789D5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2" y="647700"/>
            <a:ext cx="4119654" cy="1714500"/>
          </a:xfrm>
        </p:spPr>
        <p:txBody>
          <a:bodyPr anchor="b"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1E98DD-BF5D-4CCA-8C66-F2A6CE1127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486400" y="914400"/>
            <a:ext cx="5791200" cy="50291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C22A6-F2C2-4A88-BEE5-2D6CEB520E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372" y="2697480"/>
            <a:ext cx="4119654" cy="317150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A1F755-C7AF-4C50-8CA8-828612A76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EDE175-E818-477C-A3F6-7DD65C126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D0B8E3-DB91-440B-818F-71E4248BB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9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55EB7D6-B8CB-49E3-874F-2255BEE82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371" y="647700"/>
            <a:ext cx="10625229" cy="11470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EEAC5-A8AB-4FE8-A270-D70F7DED4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2371" y="2095500"/>
            <a:ext cx="10620855" cy="3848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6506C-52BF-4C05-AD31-7C08B80151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52371" y="6332538"/>
            <a:ext cx="300649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D341B595-366B-43E2-A22E-EA6A78C03F06}" type="datetimeFigureOut">
              <a:rPr lang="en-US" smtClean="0"/>
              <a:t>7/8/2024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34630-6C67-4A40-A499-CB025B2438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034169" y="6332538"/>
            <a:ext cx="35054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64E14B-0EE8-4015-809C-DD36B5459B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44747" y="6332538"/>
            <a:ext cx="5398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="1" spc="100" baseline="0">
                <a:solidFill>
                  <a:schemeClr val="tx1"/>
                </a:solidFill>
              </a:defRPr>
            </a:lvl1pPr>
          </a:lstStyle>
          <a:p>
            <a:fld id="{4BA915EE-10CB-4CF1-8569-6154455DA5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210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2" r:id="rId6"/>
    <p:sldLayoutId id="2147483688" r:id="rId7"/>
    <p:sldLayoutId id="2147483689" r:id="rId8"/>
    <p:sldLayoutId id="2147483690" r:id="rId9"/>
    <p:sldLayoutId id="2147483691" r:id="rId10"/>
    <p:sldLayoutId id="2147483693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3600" kern="1200" cap="all" spc="300" baseline="0">
          <a:solidFill>
            <a:srgbClr val="FFFFFF"/>
          </a:solidFill>
          <a:highlight>
            <a:srgbClr val="0000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SzPct val="7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676BA4C-E5AE-9F11-7020-A6E6FDD26DA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753" b="12192"/>
          <a:stretch/>
        </p:blipFill>
        <p:spPr>
          <a:xfrm>
            <a:off x="-4" y="10"/>
            <a:ext cx="12192000" cy="6857990"/>
          </a:xfrm>
          <a:prstGeom prst="rect">
            <a:avLst/>
          </a:prstGeom>
        </p:spPr>
      </p:pic>
      <p:sp>
        <p:nvSpPr>
          <p:cNvPr id="2" name="Titlu 1">
            <a:extLst>
              <a:ext uri="{FF2B5EF4-FFF2-40B4-BE49-F238E27FC236}">
                <a16:creationId xmlns:a16="http://schemas.microsoft.com/office/drawing/2014/main" id="{81306797-2EAB-246D-9597-C6AE0869D6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2371" y="647700"/>
            <a:ext cx="4291920" cy="3375660"/>
          </a:xfrm>
        </p:spPr>
        <p:txBody>
          <a:bodyPr anchor="t">
            <a:normAutofit/>
          </a:bodyPr>
          <a:lstStyle/>
          <a:p>
            <a:r>
              <a:rPr lang="en-US" sz="3200" dirty="0"/>
              <a:t>MODELAREA PROCESELOR SOCIALE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B902459F-049B-5809-B4A6-0DE611747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700" y="5075227"/>
            <a:ext cx="5448300" cy="906473"/>
          </a:xfrm>
        </p:spPr>
        <p:txBody>
          <a:bodyPr>
            <a:noAutofit/>
          </a:bodyPr>
          <a:lstStyle/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CURS I</a:t>
            </a:r>
          </a:p>
          <a:p>
            <a:r>
              <a:rPr lang="en-US" sz="2000" b="1" dirty="0">
                <a:solidFill>
                  <a:srgbClr val="FFFFFF"/>
                </a:solidFill>
                <a:latin typeface="Abadi" panose="020B0604020104020204" pitchFamily="34" charset="0"/>
              </a:rPr>
              <a:t>OBIECTUL DE STUDIU: PROCESELE SOCIALE</a:t>
            </a:r>
          </a:p>
        </p:txBody>
      </p:sp>
    </p:spTree>
    <p:extLst>
      <p:ext uri="{BB962C8B-B14F-4D97-AF65-F5344CB8AC3E}">
        <p14:creationId xmlns:p14="http://schemas.microsoft.com/office/powerpoint/2010/main" val="10473484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665BDF6-2969-0AB3-8AC4-E4680E7D64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35668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ASIMILAREA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3FCED0DF-41BD-CDAA-E33A-998936DB9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" y="635668"/>
            <a:ext cx="12187626" cy="6029828"/>
          </a:xfrm>
        </p:spPr>
        <p:txBody>
          <a:bodyPr>
            <a:normAutofit fontScale="25000" lnSpcReduction="20000"/>
          </a:bodyPr>
          <a:lstStyle/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culturală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învățarea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utilizarea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unei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noi limbi,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obiceiurilor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tradițiilor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stilului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vestimentar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pentru a se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potrivi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normele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lingvistică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utilizarea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predominantă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unei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noi limbi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viața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zi cu zi,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educația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limba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dominantă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abandonarea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limbii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materne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religioasă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conversia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religia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majoritară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ritualuri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ceremonii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practicilor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normelor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politețe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etichetă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comportamentului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conformitate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așteptările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rețele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integrarea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piața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muncii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modelului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predominant,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practicile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economice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consum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politică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procesul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politic local,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valorilor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ideologiilor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implicarea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activități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civice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educațională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înscrierea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instituții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învățământ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curriculumului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metodelor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predare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standardele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evaluările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alimentară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consumul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alimente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modurilor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gătit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dietelor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specifice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culturii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dominante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obiceiurile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alimentare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stil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viață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rutina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zilnică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programul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activități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obiceiurilor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recreere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divertisment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stilului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locuit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normelor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locuință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structuri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familie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modelului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familie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predominant,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rolurile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responsabilitățile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familiale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tradițiile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sărbătorile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familie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rețele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formarea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prietenii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relații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membrii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grupului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dominant,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integrarea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rețelele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profesionale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spcBef>
                <a:spcPts val="800"/>
              </a:spcBef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valori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credințe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:adoptarea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valorilor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morale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etice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credințele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atitudinile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predominante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perspectivei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asupra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vieții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scopurilor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personale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conformitate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cultura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dominantă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0280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8234CCB-EDF5-9C07-8483-7AAB12A0A6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587542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INTEGRAREA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D4ED167-15F6-0218-3D5B-F500357673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" y="651710"/>
            <a:ext cx="12187626" cy="6206290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culturală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păstrarea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sărbătorilor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tradiționale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contextul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noii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societăți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promovarea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diversității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organizații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construirea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rețele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diverse,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implicarea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activități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voluntare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educațională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egal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educație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susținere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studenților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din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medii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diverse,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implicarea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părinților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viața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școlară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locuri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formare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profesională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suport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inițiative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antreprenoriale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politică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dreptul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vot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funcții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publice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implicarea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dezbateri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decizii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lingvistică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cursuri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limbă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imigranți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bilingve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școli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promovarea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multilingvismului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religioasă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dialoguri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interreligioase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locuri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cult diverse,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libertății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sistemul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asistență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medicală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calitate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adaptate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diversității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educație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diverse.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structuri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familie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unor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practici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familiale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care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respectă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atât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tradițiile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proprii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cât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normele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rețele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sprijin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familial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demografică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integrare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imigranți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politici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incluziune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planificare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urbană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care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reflectă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diversitatea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demografică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digitală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internet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dispozitive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digitale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formare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competențe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digitale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incluziunea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digitală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defavorizate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sistemul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juridic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reprezentare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legală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programe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informare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juridică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adaptarea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sistemului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juridic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nevoile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comunităților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diverse.</a:t>
            </a:r>
          </a:p>
          <a:p>
            <a:pPr algn="l">
              <a:buFont typeface="+mj-lt"/>
              <a:buAutoNum type="arabicPeriod"/>
            </a:pP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activități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recreere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0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000" b="1" i="0" dirty="0">
                <a:solidFill>
                  <a:srgbClr val="1D2228"/>
                </a:solidFill>
                <a:effectLst/>
                <a:latin typeface="Helvetica Neue"/>
              </a:rPr>
              <a:t> sport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echipe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sportive locale,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facilități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recreative,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organizarea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 sportive </a:t>
            </a:r>
            <a:r>
              <a:rPr lang="en-US" sz="6000" b="0" i="0" dirty="0" err="1">
                <a:solidFill>
                  <a:srgbClr val="1D2228"/>
                </a:solidFill>
                <a:effectLst/>
                <a:latin typeface="Helvetica Neue"/>
              </a:rPr>
              <a:t>incluzive</a:t>
            </a:r>
            <a:r>
              <a:rPr lang="en-US" sz="6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8665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6EDEE9D-1993-8B33-99E1-114BBAF961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35668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highlight>
                  <a:srgbClr val="000080"/>
                </a:highlight>
              </a:rPr>
              <a:t>Stratificarea</a:t>
            </a:r>
            <a:endParaRPr lang="en-US" dirty="0"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2D69775-74B9-6D40-D9DC-16C619338A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" y="635668"/>
            <a:ext cx="12187626" cy="6222332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clasificarea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clase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(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clasa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jos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clasa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mijloc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clasa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sus),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inegalitatea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veniturilor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distribuția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avuției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ocupațională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diferențierea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profesii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statut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înalt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(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medici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avocați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)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profesii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statut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scăzut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(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muncitori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necalificați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),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ierarhiile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educațională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diferențierea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persoane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studii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superioare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persoane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primară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accesul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instituții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învățământ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prestigioase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rasială</a:t>
            </a: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etnică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segregarea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rasială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discriminarea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rasială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etnică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inegalitățile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oportunitățile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de gen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inegalitatea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gen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salarii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discriminarea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gen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reprezentarea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poziții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putere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leadership.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bazată</a:t>
            </a: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vârstă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discriminarea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bazată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vârstă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(ageism),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diferențele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oportunități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tineri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vârstnici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religioasă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discriminarea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religioasă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inegalitatea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acces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oportunități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baza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religiei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segregarea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religioasă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politică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accesul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poziții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putere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politică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influența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grupurilor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interese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deciziile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reprezentarea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guvern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organismele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decizie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teritorială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inegalitățile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urbane-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rurale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diferențele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dezvoltare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regională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segregarea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rezidențială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bazată</a:t>
            </a: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inegalități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accesul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îngrijire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medicală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discriminarea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bazată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dizabilități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diferențele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speranța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viață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grupuri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de </a:t>
            </a: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statut</a:t>
            </a: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 social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statutul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social al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profesiilor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poziționarea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familiilor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elită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diferențele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respectul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recunoașterea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digitală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accesul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inegal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internet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tehnologie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competențele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digitale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diferite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impactul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diferențelor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digitale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asupra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oportunităților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economice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5899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0DD26C53-342D-B1C8-5671-C10D01B720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43689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MOBILITATEA SOCIALA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C68B57D-FB4E-921F-0822-EE74C95CA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045" y="852236"/>
            <a:ext cx="12044955" cy="5404186"/>
          </a:xfrm>
        </p:spPr>
        <p:txBody>
          <a:bodyPr>
            <a:normAutofit fontScale="325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verticală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mișcări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sus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jos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ierarhiilor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orizontală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aceleași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niveluri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ierarhie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dar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tipul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ocupație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locație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geografică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mișcări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dintr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-o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regiune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geografică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alta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căutarea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oportunități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economice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mai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bune.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educațională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mișcări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sus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jos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ierarhiilor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datorită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nivelului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lor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competențelor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dobândite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ocupațională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mișcări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sus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jos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ierarhiilor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datorită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schimbărilor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carieră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locuri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mișcări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sus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jos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ierarhiilor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datorită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schimbărilor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venituri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avere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intergenerațională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statutul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socio-economic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față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cel al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părinților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lor.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profesională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mișcări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diferite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domenii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profesionale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sau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industrii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marL="0" indent="0" algn="l">
              <a:buNone/>
            </a:pPr>
            <a:endParaRPr lang="en-US" sz="1600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652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F2197BB-F8A9-6FE7-239F-7E2F7EB866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51711"/>
          </a:xfrm>
        </p:spPr>
        <p:txBody>
          <a:bodyPr>
            <a:normAutofit fontScale="90000"/>
          </a:bodyPr>
          <a:lstStyle/>
          <a:p>
            <a:r>
              <a:rPr lang="en-US" b="0" i="0" dirty="0" err="1">
                <a:solidFill>
                  <a:schemeClr val="bg1"/>
                </a:solidFill>
                <a:effectLst/>
                <a:highlight>
                  <a:srgbClr val="000080"/>
                </a:highlight>
                <a:latin typeface="Helvetica Neue"/>
              </a:rPr>
              <a:t>Devianța</a:t>
            </a:r>
            <a:r>
              <a:rPr lang="en-US" b="0" i="0" dirty="0">
                <a:solidFill>
                  <a:schemeClr val="bg1"/>
                </a:solidFill>
                <a:effectLst/>
                <a:highlight>
                  <a:srgbClr val="000080"/>
                </a:highlight>
                <a:latin typeface="Helvetica Neue"/>
              </a:rPr>
              <a:t> </a:t>
            </a:r>
            <a:r>
              <a:rPr lang="en-US" b="0" i="0" dirty="0" err="1">
                <a:solidFill>
                  <a:schemeClr val="bg1"/>
                </a:solidFill>
                <a:effectLst/>
                <a:highlight>
                  <a:srgbClr val="000080"/>
                </a:highlight>
                <a:latin typeface="Helvetica Neue"/>
              </a:rPr>
              <a:t>socială</a:t>
            </a:r>
            <a:endParaRPr lang="en-US" dirty="0">
              <a:solidFill>
                <a:schemeClr val="bg1"/>
              </a:solidFill>
              <a:highlight>
                <a:srgbClr val="000080"/>
              </a:highlight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6EBF1B54-AEA0-939D-B769-30DD5B3F3A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" y="868279"/>
            <a:ext cx="12187626" cy="5869405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Delincvența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juvenilă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furt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vandalizare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consum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droguri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ilegale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Criminalitatea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omucidere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jaf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fraudă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infracțiuni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sexuale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Abuzul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substanțe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dependență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droguri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alcoolism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consum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excesiv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substanțe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toxice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sexuală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pedofilie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agresiune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sexuală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parafiliace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politică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proteste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violente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acte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terorism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corupție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politică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de gen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non-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conformitate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gen,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discriminare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bazată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identitate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gen.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religioasă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culte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extremiste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practici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rituale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controversate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medicală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practici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medicale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frauduloase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malpraxis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medical,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abuz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medicamente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organizațiilor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instituțiilor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fraudă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corporativă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hărțuire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conflicte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interese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evaziune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fiscală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spălare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bani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fraudă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financiară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subculturală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graffiti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ilegal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activități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muzicale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subculturale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controversate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antisociale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unor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grupuri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tineret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Devianța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profesională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conflict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interese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domeniul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legal,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neglijență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medicală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practici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etice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dubioase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jurnalismului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61308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6845EF8-3E42-866C-79F3-E9B235F48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595563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CONTROL SOCIAL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66EAA94-FEF6-62BF-F690-788875CA4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32" y="772025"/>
            <a:ext cx="12036935" cy="5508459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Socializarea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educația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formală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informală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influența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părinților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comunității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formarea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identității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Normele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norme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politețe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norme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funcție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vârstă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gen,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norme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Instituțiile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familie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școală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religie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sistemul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juridic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justiție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mass-media.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Conformitatea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regulilor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circulație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rutieră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normelor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conformitatea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regulile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Supravegherea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controlul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instituțional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camere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supraveghere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reguli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proceduri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monitorizarea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comportamentului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instituțiile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învățământ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Recompense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sancțiunile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laude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aprecieri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comportamentele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conforme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ostracizare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sancțiuni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legale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comportamente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ilegale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Justiția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sistemul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legal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tribunale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poliție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penitenciare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legislație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penală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civilă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Controlul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informal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reputația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presiunea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grupului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apartenență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influența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părinților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prietenilor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Mass-media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comunicarea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influența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mass-media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asupra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valorilor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normelor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reglementarea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conținutului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media,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campanii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informare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publică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Teorii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ideologii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doctrine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ideologii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teorii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etice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morale.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665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7EA58B4-D888-63E8-7178-E0EA994A2A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21263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TIPURI DE PROCESE SOCIALE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02F6096-69C8-E731-38BC-E0630AEBBB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371" y="690465"/>
            <a:ext cx="11379208" cy="5846693"/>
          </a:xfrm>
        </p:spPr>
        <p:txBody>
          <a:bodyPr>
            <a:noAutofit/>
          </a:bodyPr>
          <a:lstStyle/>
          <a:p>
            <a:pPr algn="l">
              <a:buFont typeface="+mj-lt"/>
              <a:buAutoNum type="arabicPeriod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Socializarea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normele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,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valorile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comportamentele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acceptabile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societate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7030A0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educația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formală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învățarea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limbii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materne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adoptarea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rolurilor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sociale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Comunicarea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transmitere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și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schimb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informații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între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indivizi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7030A0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conversațiile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zilnice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, mass-media,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rețelele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7030A0"/>
                </a:solidFill>
                <a:effectLst/>
                <a:latin typeface="Helvetica Neue"/>
              </a:rPr>
              <a:t>sociale</a:t>
            </a:r>
            <a:r>
              <a:rPr lang="en-US" sz="2000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Cooperarea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lucrul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împreună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atinge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un scop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comun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proiectele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grup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alianțele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Competitia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lupta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pentru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resurse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limitate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statut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social.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competițiile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sportive,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concurența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piața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muncii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campaniile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electorale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Conflictul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lupta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din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cauza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intereselor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contradictorii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războaiele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familiale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grevele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Adaptarea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schimbarea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conforma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cu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mediului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lor social.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emigranții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care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adoptă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cultura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țării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gazdă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schimbările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organizaționale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pentru a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răspunde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1D2228"/>
                </a:solidFill>
                <a:effectLst/>
                <a:latin typeface="Helvetica Neue"/>
              </a:rPr>
              <a:t>pieței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endParaRPr lang="en-US" b="0" i="0" dirty="0">
              <a:solidFill>
                <a:srgbClr val="1D2228"/>
              </a:solidFill>
              <a:effectLst/>
              <a:latin typeface="Helvetica Neue"/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6622796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8C23EB46-BD53-053B-F268-DA33746751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35668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TIPURI DE PROCESE SOCIALE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1CC7AF0-771A-00AD-AA4C-C7727213A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6989" y="697831"/>
            <a:ext cx="11213432" cy="5911515"/>
          </a:xfrm>
        </p:spPr>
        <p:txBody>
          <a:bodyPr>
            <a:noAutofit/>
          </a:bodyPr>
          <a:lstStyle/>
          <a:p>
            <a:pPr marL="342900" indent="-342900" algn="l">
              <a:buFont typeface="+mj-lt"/>
              <a:buAutoNum type="arabicPeriod" startAt="7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Asimilarea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adoptarea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caracteristicililor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culturale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ale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majorității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dominante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catre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minoritati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integrarea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imigranților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conversia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religioasă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7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Integrarea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diverse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grupuri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indivizi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devin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parte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integrantă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a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unei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structuri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mai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largi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politicile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de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incluziune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socială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crearea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de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comunități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multiculturale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7"/>
            </a:pP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Stratificarea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ierarhizarea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funcție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statutul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social, economic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de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altă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natură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clasele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sociale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caste,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ranguri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militare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7"/>
            </a:pPr>
            <a:r>
              <a:rPr lang="en-US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Helvetica Neue"/>
              </a:rPr>
              <a:t>M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obilitatea</a:t>
            </a:r>
            <a:r>
              <a:rPr lang="en-US" b="1" i="0" dirty="0">
                <a:solidFill>
                  <a:srgbClr val="FF0000"/>
                </a:solidFill>
                <a:effectLst/>
                <a:latin typeface="Helvetica Neue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socială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mișcarea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indivizilor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sau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grupurilor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în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cadrul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unei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ierarhii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promovarea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la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locul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de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muncă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migrația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între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clase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sociale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7"/>
            </a:pPr>
            <a:r>
              <a:rPr lang="en-US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Devianta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abaterea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de la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normele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sociale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acceptate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criminalitatea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comportamentele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nonconformiste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rebeliunea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adolescenților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 startAt="7"/>
            </a:pPr>
            <a:r>
              <a:rPr lang="en-US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b="1" i="0" dirty="0" err="1">
                <a:solidFill>
                  <a:srgbClr val="FF0000"/>
                </a:solidFill>
                <a:effectLst/>
                <a:latin typeface="Helvetica Neue"/>
              </a:rPr>
              <a:t>Controlul</a:t>
            </a:r>
            <a:r>
              <a:rPr lang="en-US" b="1" i="0" dirty="0">
                <a:solidFill>
                  <a:srgbClr val="FF0000"/>
                </a:solidFill>
                <a:effectLst/>
                <a:latin typeface="Helvetica Neue"/>
              </a:rPr>
              <a:t> social</a:t>
            </a:r>
            <a:r>
              <a:rPr lang="en-US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reglementarea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comportamentului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pentru a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menține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ordinea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 </a:t>
            </a:r>
            <a:r>
              <a:rPr lang="en-US" b="0" i="0" dirty="0" err="1">
                <a:solidFill>
                  <a:srgbClr val="7030A0"/>
                </a:solidFill>
                <a:effectLst/>
                <a:latin typeface="Helvetica Neue"/>
              </a:rPr>
              <a:t>socială</a:t>
            </a:r>
            <a:r>
              <a:rPr lang="en-US" b="0" i="0" dirty="0">
                <a:solidFill>
                  <a:srgbClr val="7030A0"/>
                </a:solidFill>
                <a:effectLst/>
                <a:latin typeface="Helvetica Neue"/>
              </a:rPr>
              <a:t>.</a:t>
            </a:r>
          </a:p>
          <a:p>
            <a:pPr marL="457200" lvl="1" indent="0" algn="l">
              <a:buNone/>
            </a:pPr>
            <a:r>
              <a:rPr lang="en-US" sz="2000" dirty="0">
                <a:solidFill>
                  <a:srgbClr val="1D2228"/>
                </a:solidFill>
                <a:latin typeface="Helvetica Neue"/>
              </a:rPr>
              <a:t>-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legile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normele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sociale</a:t>
            </a:r>
            <a:r>
              <a:rPr lang="en-US" sz="2000" b="0" i="0" dirty="0">
                <a:solidFill>
                  <a:srgbClr val="00B0F0"/>
                </a:solidFill>
                <a:effectLst/>
                <a:latin typeface="Helvetica Neue"/>
              </a:rPr>
              <a:t>, </a:t>
            </a:r>
            <a:r>
              <a:rPr lang="en-US" sz="2000" b="0" i="0" dirty="0" err="1">
                <a:solidFill>
                  <a:srgbClr val="00B0F0"/>
                </a:solidFill>
                <a:effectLst/>
                <a:latin typeface="Helvetica Neue"/>
              </a:rPr>
              <a:t>sancțiunile</a:t>
            </a:r>
            <a:r>
              <a:rPr lang="en-US" sz="20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22206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0BD5099-2903-2069-F608-C22FD07B4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11605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SOCIALIZAREA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1E4F145-9C55-FB89-64BB-3BE0EFCAD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2821" y="611605"/>
            <a:ext cx="10960405" cy="5331995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Familia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învățarea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limbii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materne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obiceiurile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manierele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bază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Școala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educația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academică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regulilor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interacțiunea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colegii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autoritățile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Grupurile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egali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stilurile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vestimentare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argoul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hobby-urile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comune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Mass-media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rolurile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gen,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valorile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tendințele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Religia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ceremonii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învățăturilor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Comunitatea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comunitare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voluntariatul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rețelele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suport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local.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etica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muncii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ierarhiilor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organizaționale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colaborarea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cu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colegii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Activitățile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extracurriculare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sporturi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cluburi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alte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activități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timp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liber =&gt;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spiritul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echipă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leadership-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abilitățile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comunicare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Guvernul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legile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respectarea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legilor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civică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drepturile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responsabilitățile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cetățenești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Călătoriile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experiențele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excursiile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programele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schimb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cultural,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învățarea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limbilor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străine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Internetul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72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1" i="0" dirty="0" err="1">
                <a:solidFill>
                  <a:srgbClr val="1D2228"/>
                </a:solidFill>
                <a:effectLst/>
                <a:latin typeface="Helvetica Neue"/>
              </a:rPr>
              <a:t>tehnologia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interacțiunea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pe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rețelele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participarea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comunități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online,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accesul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informații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7200" b="0" i="0" dirty="0" err="1">
                <a:solidFill>
                  <a:srgbClr val="1D2228"/>
                </a:solidFill>
                <a:effectLst/>
                <a:latin typeface="Helvetica Neue"/>
              </a:rPr>
              <a:t>globale</a:t>
            </a:r>
            <a:r>
              <a:rPr lang="en-US" sz="72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33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0BB55F2-4A38-7E1A-940B-136F49A1A8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39" y="94248"/>
            <a:ext cx="10625229" cy="627648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COMUNICAREA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74A93763-7913-631B-D215-B1CF0B620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39" y="721896"/>
            <a:ext cx="11978122" cy="6007768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verbală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conversațiile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față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față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apelurile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telefonice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discursurile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publice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nonverbală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limbajul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corpului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contactul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vizual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tonul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vocii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scrisă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e-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mailurile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scrisorile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mesajele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text,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rapoartele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articolele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digitală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rețelele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chat-urile online,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blogurile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videoconferințele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>
                <a:solidFill>
                  <a:srgbClr val="1D2228"/>
                </a:solidFill>
                <a:effectLst/>
                <a:latin typeface="Helvetica Neue"/>
              </a:rPr>
              <a:t>de </a:t>
            </a: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masă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televiziunea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radioul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ziarele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revistele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site-urile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știri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interculturală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negocierile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programele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schimb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cultural,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turismul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organizațională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reuniuni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echipă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buletinele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informative interne,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politicile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comunicare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canalele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feedback.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publică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campaniile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informare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publică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anunțurile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guvernamentale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conferințele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presă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interpersonala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discuțiile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informale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consilierea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prieteniile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solidFill>
                  <a:srgbClr val="1D2228"/>
                </a:solidFill>
                <a:latin typeface="Helvetica Neue"/>
              </a:rPr>
              <a:t> </a:t>
            </a: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formală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(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oficiala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)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prezentările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cererile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scrise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protocoalele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diplomatice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informală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bârfele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conversațiile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locul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schimburile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idei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colegi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dirty="0">
                <a:solidFill>
                  <a:srgbClr val="1D2228"/>
                </a:solidFill>
                <a:latin typeface="Helvetica Neue"/>
              </a:rPr>
              <a:t> </a:t>
            </a: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terapeutică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consilierea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psihologică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terapiile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grup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consultațiile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medicale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persuasivă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(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influențare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)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publicitatea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discursurile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campaniile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 de marketing.</a:t>
            </a:r>
          </a:p>
          <a:p>
            <a:pPr algn="l">
              <a:lnSpc>
                <a:spcPct val="10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1800" b="1" i="0" dirty="0" err="1">
                <a:solidFill>
                  <a:srgbClr val="1D2228"/>
                </a:solidFill>
                <a:effectLst/>
                <a:latin typeface="Helvetica Neue"/>
              </a:rPr>
              <a:t>conflictuală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medierea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negocierile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800" b="0" i="0" dirty="0" err="1">
                <a:solidFill>
                  <a:srgbClr val="1D2228"/>
                </a:solidFill>
                <a:effectLst/>
                <a:latin typeface="Helvetica Neue"/>
              </a:rPr>
              <a:t>dezbaterile</a:t>
            </a:r>
            <a:r>
              <a:rPr lang="en-US" sz="1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762635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07B23C7-57A8-9F40-8446-8AEAC491E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70185"/>
            <a:ext cx="10625229" cy="555458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COOPERAREA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2957503-B417-4DE5-899F-6C877EF51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4" y="625643"/>
            <a:ext cx="12091373" cy="5759116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familială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distribuirea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responsabilităților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casnice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sprijinul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emoțional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îngrijirea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copiilor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Educațională</a:t>
            </a:r>
            <a:r>
              <a:rPr lang="en-US" sz="1600" dirty="0">
                <a:solidFill>
                  <a:srgbClr val="1D2228"/>
                </a:solidFill>
                <a:latin typeface="Helvetica Neue"/>
                <a:sym typeface="Wingdings" panose="05000000000000000000" pitchFamily="2" charset="2"/>
              </a:rPr>
              <a:t>: (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elevi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profesori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părinți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)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proiectele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grup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activitățile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extracurriculare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școală-familie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profesională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echipele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proiect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departamente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colaborările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inter-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firme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comunitară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inițiativele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curățenie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organizarea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evenimente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programele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voluntariat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internațională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tratatele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misiunile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umanitare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cooperarea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dezvoltare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echipele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multidisciplinare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tratament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campaniile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vaccinare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cercetare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medicală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asocierile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cooperarea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cadrul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piețelor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comune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public-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privat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științifică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proiectele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cercetare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comune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schimburile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academice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colaborările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interdisciplinare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artistică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culturală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coproducțiile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teatrale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festivalurile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artă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muzee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mediul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alianțele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strategice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consorțiile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industriale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proiectele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co-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dezvoltare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guvernamentală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colaborarea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guvernul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central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local,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inter-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guvernamentale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inițiativele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guvernare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regională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domeniul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mediului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proiectele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conservare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acordurile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mediu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inițiativele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sustenabilitate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situații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urgență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:echipele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intervenție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urgență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colaborările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agențiile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protecție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civilă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ajutorul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caz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dezastre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lnSpc>
                <a:spcPct val="100000"/>
              </a:lnSpc>
              <a:buFont typeface="+mj-lt"/>
              <a:buAutoNum type="arabicPeriod"/>
            </a:pP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16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1" i="0" dirty="0" err="1">
                <a:solidFill>
                  <a:srgbClr val="1D2228"/>
                </a:solidFill>
                <a:effectLst/>
                <a:latin typeface="Helvetica Neue"/>
              </a:rPr>
              <a:t>binefacere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organizațiile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caritate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parteneriatele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ONG-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uri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inițiativele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solidaritate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1600" b="0" i="0" dirty="0" err="1">
                <a:solidFill>
                  <a:srgbClr val="1D2228"/>
                </a:solidFill>
                <a:effectLst/>
                <a:latin typeface="Helvetica Neue"/>
              </a:rPr>
              <a:t>comunitară</a:t>
            </a:r>
            <a:r>
              <a:rPr lang="en-US" sz="16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35705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59DD89D7-5171-A29E-F20D-CC5C94EFD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99837"/>
          </a:xfrm>
        </p:spPr>
        <p:txBody>
          <a:bodyPr/>
          <a:lstStyle/>
          <a:p>
            <a:r>
              <a:rPr lang="en-US" dirty="0">
                <a:highlight>
                  <a:srgbClr val="000080"/>
                </a:highlight>
              </a:rPr>
              <a:t>COMPETITIA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9403ED9-F835-7C7D-B527-95C40F4ABA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67454" y="900761"/>
            <a:ext cx="11422516" cy="51706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Economică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companii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piață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resurse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clienți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Politică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partide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politice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candidați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putere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influență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Educațională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studenți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note, burse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admiterea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universități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de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prestigiu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Sportivă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echipe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sportivi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titluri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medalii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recunoaștere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Carieră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angajați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promovări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salarii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recunoaștere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profesională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pentru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Resurse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Naturale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națiuni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companii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acces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la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resurse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limitate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Culturală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națiuni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grupuri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influență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culturală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recunoaștere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Demografică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grupuri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etnice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religioase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naționale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dominanță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influență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-o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anumită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regiune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pentru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Spațiu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Locativ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indivizi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grupuri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locuințe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terenuri</a:t>
            </a:r>
            <a:endParaRPr kumimoji="0" lang="en-US" alt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0000"/>
              </a:lnSpc>
              <a:spcBef>
                <a:spcPts val="120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pentru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Recunoaștere</a:t>
            </a:r>
            <a:r>
              <a:rPr kumimoji="0" lang="en-US" altLang="en-US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Socială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Între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indivizi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sau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grupuri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pentru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statut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social,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influență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și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r>
              <a:rPr kumimoji="0" lang="en-US" altLang="en-US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popularitate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701491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F4A65FA-EA25-58A7-034A-E51281CBD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27647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CONFLICTUL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1B012BB-5D10-D2E7-A2A4-C53D8CE4EE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83794"/>
            <a:ext cx="12336379" cy="5805237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familiale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părinți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copii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frați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conjugale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interpersonale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certurile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prieteni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colegii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vecinătate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>
                <a:solidFill>
                  <a:srgbClr val="1D2228"/>
                </a:solidFill>
                <a:effectLst/>
                <a:latin typeface="Helvetica Neue"/>
              </a:rPr>
              <a:t>de </a:t>
            </a: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grevele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salarii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condiții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sindicale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rasiale</a:t>
            </a:r>
            <a:r>
              <a:rPr lang="en-US" sz="68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8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etnice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interrasiale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discriminarea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etnică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violențele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motivate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rasial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secte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persecuțiile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religioase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teologice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politice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luptele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putere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ideologice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războaiele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civile.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economice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resurse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naturale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comerciale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clase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teritoriale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războaiele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frontieră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teritoriale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țări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spațiul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urban.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organizaționale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departamente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partenerii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leadership.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generații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legate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normele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drepturile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culturale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profesori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elevi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legate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politici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resurse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juridice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procesele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civile,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proprietate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contractuale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generatoare</a:t>
            </a:r>
            <a:r>
              <a:rPr lang="en-US" sz="6800" b="1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schimbare</a:t>
            </a:r>
            <a:r>
              <a:rPr lang="en-US" sz="68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mișcările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drepturi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civile,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revoluțiile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justiție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războaiele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între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națiuni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diplomatice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sancțiunile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800" b="1" i="0" dirty="0">
                <a:solidFill>
                  <a:srgbClr val="1D2228"/>
                </a:solidFill>
                <a:effectLst/>
                <a:latin typeface="Helvetica Neue"/>
              </a:rPr>
              <a:t>de </a:t>
            </a:r>
            <a:r>
              <a:rPr lang="en-US" sz="6800" b="1" i="0" dirty="0" err="1">
                <a:solidFill>
                  <a:srgbClr val="1D2228"/>
                </a:solidFill>
                <a:effectLst/>
                <a:latin typeface="Helvetica Neue"/>
              </a:rPr>
              <a:t>mediu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protecția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mediului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disputele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legate de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schimbările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climatice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conflictele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resurse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800" b="0" i="0" dirty="0" err="1">
                <a:solidFill>
                  <a:srgbClr val="1D2228"/>
                </a:solidFill>
                <a:effectLst/>
                <a:latin typeface="Helvetica Neue"/>
              </a:rPr>
              <a:t>naturale</a:t>
            </a:r>
            <a:r>
              <a:rPr lang="en-US" sz="68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3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EA368FE-A1CA-4F35-1509-B6E2FA2DE6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0625229" cy="627647"/>
          </a:xfrm>
        </p:spPr>
        <p:txBody>
          <a:bodyPr>
            <a:normAutofit fontScale="90000"/>
          </a:bodyPr>
          <a:lstStyle/>
          <a:p>
            <a:r>
              <a:rPr lang="en-US" dirty="0">
                <a:highlight>
                  <a:srgbClr val="000080"/>
                </a:highlight>
              </a:rPr>
              <a:t>ADAPTAREA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D07A96C9-F26A-FDFB-F11B-53DF4B8E4B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024" y="637673"/>
            <a:ext cx="11876513" cy="6075948"/>
          </a:xfrm>
        </p:spPr>
        <p:txBody>
          <a:bodyPr>
            <a:normAutofit fontScale="25000" lnSpcReduction="20000"/>
          </a:bodyPr>
          <a:lstStyle/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culturală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învățarea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unei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noi limbi,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obiceiurilor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locale,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norme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sociale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organizațională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restructurarea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internă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tehnologii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reglementări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legale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profesională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formarea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profesională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continuă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roluri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responsabilități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învățarea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competențe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socială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adaptarea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o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nouă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comunitate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dinamica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grupului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prieteni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integrarea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grupuri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interese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comune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familială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nașterea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unui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copil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adaptarea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schimbările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economice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îmbătrânirea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membrilor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familiei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demografică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politicile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imigrație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schimbările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structura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populației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răspunsul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migrația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urbană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economică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recesiuni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economice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strategii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afaceri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obiceiurilor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consum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ecologică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practici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sustenabile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schimbările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climatice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răspunsul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dezastre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naturale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urbană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dezvoltarea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infrastructurii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creșterea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populației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urbane,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implementarea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politici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urbane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durabile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educațională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tehnologii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noi,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curriculei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nevoile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pieței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implementarea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metode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educaționale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inovatoare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în</a:t>
            </a:r>
            <a:r>
              <a:rPr lang="en-US" sz="6400" b="1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pandemii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stiluri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viață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sănătoase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implementarea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politici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sănătate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publică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psihologică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dezvoltarea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mecanisme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coping,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pierderi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personale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adaptarea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stres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și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anxietate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tehnologică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adoptarea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noi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instrumente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digitale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automatizarea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locului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muncă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implementarea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soluții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tehnologice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inovatoare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pPr algn="l">
              <a:buFont typeface="+mj-lt"/>
              <a:buAutoNum type="arabicPeriod"/>
            </a:pPr>
            <a:r>
              <a:rPr lang="en-US" sz="6400" b="1" i="0" dirty="0" err="1">
                <a:solidFill>
                  <a:srgbClr val="1D2228"/>
                </a:solidFill>
                <a:effectLst/>
                <a:latin typeface="Helvetica Neue"/>
              </a:rPr>
              <a:t>legislativă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: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ajustarea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la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noile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reglementări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internaționale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implementarea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legi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pentru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protecția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mediului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,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schimbarea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politicilor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 de </a:t>
            </a:r>
            <a:r>
              <a:rPr lang="en-US" sz="6400" b="0" i="0" dirty="0" err="1">
                <a:solidFill>
                  <a:srgbClr val="1D2228"/>
                </a:solidFill>
                <a:effectLst/>
                <a:latin typeface="Helvetica Neue"/>
              </a:rPr>
              <a:t>imigrație</a:t>
            </a:r>
            <a:r>
              <a:rPr lang="en-US" sz="6400" b="0" i="0" dirty="0">
                <a:solidFill>
                  <a:srgbClr val="1D2228"/>
                </a:solidFill>
                <a:effectLst/>
                <a:latin typeface="Helvetica Neue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893747"/>
      </p:ext>
    </p:extLst>
  </p:cSld>
  <p:clrMapOvr>
    <a:masterClrMapping/>
  </p:clrMapOvr>
</p:sld>
</file>

<file path=ppt/theme/theme1.xml><?xml version="1.0" encoding="utf-8"?>
<a:theme xmlns:a="http://schemas.openxmlformats.org/drawingml/2006/main" name="CitationVTI">
  <a:themeElements>
    <a:clrScheme name="AnalogousFromLightSeedRightStep">
      <a:dk1>
        <a:srgbClr val="000000"/>
      </a:dk1>
      <a:lt1>
        <a:srgbClr val="FFFFFF"/>
      </a:lt1>
      <a:dk2>
        <a:srgbClr val="382441"/>
      </a:dk2>
      <a:lt2>
        <a:srgbClr val="E8E7E2"/>
      </a:lt2>
      <a:accent1>
        <a:srgbClr val="6E81EE"/>
      </a:accent1>
      <a:accent2>
        <a:srgbClr val="784EEB"/>
      </a:accent2>
      <a:accent3>
        <a:srgbClr val="C66EEE"/>
      </a:accent3>
      <a:accent4>
        <a:srgbClr val="EB4EDA"/>
      </a:accent4>
      <a:accent5>
        <a:srgbClr val="EE6EAB"/>
      </a:accent5>
      <a:accent6>
        <a:srgbClr val="EB4E58"/>
      </a:accent6>
      <a:hlink>
        <a:srgbClr val="8B8354"/>
      </a:hlink>
      <a:folHlink>
        <a:srgbClr val="7F7F7F"/>
      </a:folHlink>
    </a:clrScheme>
    <a:fontScheme name="Grandview">
      <a:majorFont>
        <a:latin typeface="Grandview"/>
        <a:ea typeface=""/>
        <a:cs typeface=""/>
      </a:majorFont>
      <a:minorFont>
        <a:latin typeface="Grandview Display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tationVTI" id="{4899D957-8B31-4AB5-A19D-CB0353FFB667}" vid="{430294D6-2412-4BD3-B567-F0976EA4931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</TotalTime>
  <Words>2865</Words>
  <Application>Microsoft Office PowerPoint</Application>
  <PresentationFormat>Ecran lat</PresentationFormat>
  <Paragraphs>186</Paragraphs>
  <Slides>15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5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15</vt:i4>
      </vt:variant>
    </vt:vector>
  </HeadingPairs>
  <TitlesOfParts>
    <vt:vector size="21" baseType="lpstr">
      <vt:lpstr>Abadi</vt:lpstr>
      <vt:lpstr>Arial</vt:lpstr>
      <vt:lpstr>Grandview</vt:lpstr>
      <vt:lpstr>Grandview Display</vt:lpstr>
      <vt:lpstr>Helvetica Neue</vt:lpstr>
      <vt:lpstr>CitationVTI</vt:lpstr>
      <vt:lpstr>MODELAREA PROCESELOR SOCIALE</vt:lpstr>
      <vt:lpstr>TIPURI DE PROCESE SOCIALE</vt:lpstr>
      <vt:lpstr>TIPURI DE PROCESE SOCIALE</vt:lpstr>
      <vt:lpstr>SOCIALIZAREA</vt:lpstr>
      <vt:lpstr>COMUNICAREA</vt:lpstr>
      <vt:lpstr>COOPERAREA</vt:lpstr>
      <vt:lpstr>COMPETITIA</vt:lpstr>
      <vt:lpstr>CONFLICTUL</vt:lpstr>
      <vt:lpstr>ADAPTAREA</vt:lpstr>
      <vt:lpstr>ASIMILAREA</vt:lpstr>
      <vt:lpstr>INTEGRAREA</vt:lpstr>
      <vt:lpstr>Stratificarea</vt:lpstr>
      <vt:lpstr>MOBILITATEA SOCIALA</vt:lpstr>
      <vt:lpstr>Devianța socială</vt:lpstr>
      <vt:lpstr>CONTROL SOCIAL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MODELAREA PROCESELOR SOCIALE</dc:title>
  <dc:creator>Marghescu Mihai Bogdan</dc:creator>
  <cp:lastModifiedBy>Marghescu Mihai Bogdan</cp:lastModifiedBy>
  <cp:revision>20</cp:revision>
  <dcterms:created xsi:type="dcterms:W3CDTF">2024-07-08T06:58:13Z</dcterms:created>
  <dcterms:modified xsi:type="dcterms:W3CDTF">2024-07-08T10:16:55Z</dcterms:modified>
</cp:coreProperties>
</file>